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0" r:id="rId3"/>
    <p:sldMasterId id="2147483680" r:id="rId4"/>
  </p:sldMasterIdLst>
  <p:notesMasterIdLst>
    <p:notesMasterId r:id="rId27"/>
  </p:notesMasterIdLst>
  <p:handoutMasterIdLst>
    <p:handoutMasterId r:id="rId28"/>
  </p:handoutMasterIdLst>
  <p:sldIdLst>
    <p:sldId id="256" r:id="rId5"/>
    <p:sldId id="257" r:id="rId6"/>
    <p:sldId id="261" r:id="rId7"/>
    <p:sldId id="263" r:id="rId8"/>
    <p:sldId id="262" r:id="rId9"/>
    <p:sldId id="264" r:id="rId10"/>
    <p:sldId id="258" r:id="rId11"/>
    <p:sldId id="267" r:id="rId12"/>
    <p:sldId id="266" r:id="rId13"/>
    <p:sldId id="27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59" r:id="rId23"/>
    <p:sldId id="265" r:id="rId24"/>
    <p:sldId id="260" r:id="rId25"/>
    <p:sldId id="276" r:id="rId26"/>
  </p:sldIdLst>
  <p:sldSz cx="9144000" cy="5143500" type="screen16x9"/>
  <p:notesSz cx="6858000" cy="9144000"/>
  <p:defaultTextStyle>
    <a:defPPr>
      <a:defRPr lang="en-US"/>
    </a:defPPr>
    <a:lvl1pPr marL="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1B2D8946-E0CF-3C44-9F8B-A3719F61868C}">
          <p14:sldIdLst>
            <p14:sldId id="256"/>
            <p14:sldId id="257"/>
            <p14:sldId id="261"/>
            <p14:sldId id="263"/>
            <p14:sldId id="262"/>
            <p14:sldId id="264"/>
            <p14:sldId id="258"/>
            <p14:sldId id="267"/>
            <p14:sldId id="266"/>
            <p14:sldId id="27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59"/>
            <p14:sldId id="265"/>
            <p14:sldId id="260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7026" autoAdjust="0"/>
  </p:normalViewPr>
  <p:slideViewPr>
    <p:cSldViewPr snapToGrid="0">
      <p:cViewPr varScale="1">
        <p:scale>
          <a:sx n="121" d="100"/>
          <a:sy n="121" d="100"/>
        </p:scale>
        <p:origin x="504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DD14E-A40F-134E-930C-2A714ADBAE3D}" type="datetimeFigureOut">
              <a:rPr lang="de-DE" smtClean="0"/>
              <a:t>13.03.2014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0C5E2-690D-B449-A325-38E89B0274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9578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1270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extensions</a:t>
            </a:r>
            <a:r>
              <a:rPr lang="de-DE" baseline="0" dirty="0" smtClean="0"/>
              <a:t>)</a:t>
            </a:r>
            <a:endParaRPr lang="de-DE" dirty="0" smtClean="0"/>
          </a:p>
          <a:p>
            <a:r>
              <a:rPr lang="de-DE" dirty="0" err="1" smtClean="0"/>
              <a:t>Anyway</a:t>
            </a:r>
            <a:r>
              <a:rPr lang="de-DE" dirty="0" smtClean="0"/>
              <a:t>: </a:t>
            </a:r>
            <a:r>
              <a:rPr lang="de-DE" dirty="0" err="1" smtClean="0"/>
              <a:t>Extensions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supposed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declare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dependencies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using</a:t>
            </a:r>
            <a:r>
              <a:rPr lang="de-DE" baseline="0" dirty="0" smtClean="0"/>
              <a:t> Composer.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680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AppEngine</a:t>
            </a:r>
            <a:r>
              <a:rPr lang="de-DE" dirty="0" smtClean="0"/>
              <a:t> </a:t>
            </a:r>
            <a:r>
              <a:rPr lang="de-DE" dirty="0" err="1" smtClean="0"/>
              <a:t>application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Puppet (</a:t>
            </a:r>
            <a:r>
              <a:rPr lang="de-DE" dirty="0" err="1" smtClean="0"/>
              <a:t>configuration</a:t>
            </a:r>
            <a:r>
              <a:rPr lang="de-DE" dirty="0" smtClean="0"/>
              <a:t> </a:t>
            </a:r>
            <a:r>
              <a:rPr lang="de-DE" dirty="0" err="1" smtClean="0"/>
              <a:t>management</a:t>
            </a:r>
            <a:r>
              <a:rPr lang="de-DE" dirty="0" smtClean="0"/>
              <a:t> </a:t>
            </a:r>
            <a:r>
              <a:rPr lang="de-DE" dirty="0" err="1" smtClean="0"/>
              <a:t>tool</a:t>
            </a:r>
            <a:r>
              <a:rPr lang="de-DE" dirty="0" smtClean="0"/>
              <a:t>)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640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 smtClean="0"/>
              <a:t>Explain “raw” URL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144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changed</a:t>
            </a:r>
            <a:r>
              <a:rPr lang="de-DE" dirty="0" smtClean="0"/>
              <a:t>: i.e. </a:t>
            </a:r>
            <a:r>
              <a:rPr lang="de-DE" dirty="0" err="1" smtClean="0"/>
              <a:t>pressing</a:t>
            </a:r>
            <a:r>
              <a:rPr lang="de-DE" dirty="0" smtClean="0"/>
              <a:t> on save </a:t>
            </a:r>
            <a:r>
              <a:rPr lang="de-DE" dirty="0" err="1" smtClean="0"/>
              <a:t>withouth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</a:t>
            </a:r>
            <a:r>
              <a:rPr lang="de-DE" dirty="0" err="1" smtClean="0"/>
              <a:t>JobQueue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modular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840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Gruppen</a:t>
            </a:r>
            <a:r>
              <a:rPr lang="en-US" dirty="0" smtClean="0"/>
              <a:t>,</a:t>
            </a:r>
            <a:r>
              <a:rPr lang="en-US" baseline="0" dirty="0" smtClean="0"/>
              <a:t> dependencies, </a:t>
            </a:r>
            <a:r>
              <a:rPr lang="en-US" baseline="0" dirty="0" err="1" smtClean="0"/>
              <a:t>Daten</a:t>
            </a:r>
            <a:r>
              <a:rPr lang="en-US" baseline="0" dirty="0" smtClean="0"/>
              <a:t> Provider, exceptions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2800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48" indent="0" algn="ctr">
              <a:buNone/>
              <a:defRPr sz="2100"/>
            </a:lvl2pPr>
            <a:lvl3pPr marL="685698" indent="0" algn="ctr">
              <a:buNone/>
              <a:defRPr sz="1800"/>
            </a:lvl3pPr>
            <a:lvl4pPr marL="1028547" indent="0" algn="ctr">
              <a:buNone/>
              <a:defRPr sz="1500"/>
            </a:lvl4pPr>
            <a:lvl5pPr marL="1371396" indent="0" algn="ctr">
              <a:buNone/>
              <a:defRPr sz="1500"/>
            </a:lvl5pPr>
            <a:lvl6pPr marL="1714247" indent="0" algn="ctr">
              <a:buNone/>
              <a:defRPr sz="1500"/>
            </a:lvl6pPr>
            <a:lvl7pPr marL="2057093" indent="0" algn="ctr">
              <a:buNone/>
              <a:defRPr sz="1500"/>
            </a:lvl7pPr>
            <a:lvl8pPr marL="2399940" indent="0" algn="ctr">
              <a:buNone/>
              <a:defRPr sz="1500"/>
            </a:lvl8pPr>
            <a:lvl9pPr marL="2742788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57" indent="0" algn="ctr">
              <a:buNone/>
              <a:defRPr sz="2100"/>
            </a:lvl2pPr>
            <a:lvl3pPr marL="685715" indent="0" algn="ctr">
              <a:buNone/>
              <a:defRPr sz="1800"/>
            </a:lvl3pPr>
            <a:lvl4pPr marL="1028573" indent="0" algn="ctr">
              <a:buNone/>
              <a:defRPr sz="1500"/>
            </a:lvl4pPr>
            <a:lvl5pPr marL="1371430" indent="0" algn="ctr">
              <a:buNone/>
              <a:defRPr sz="1500"/>
            </a:lvl5pPr>
            <a:lvl6pPr marL="1714289" indent="0" algn="ctr">
              <a:buNone/>
              <a:defRPr sz="1500"/>
            </a:lvl6pPr>
            <a:lvl7pPr marL="2057144" indent="0" algn="ctr">
              <a:buNone/>
              <a:defRPr sz="1500"/>
            </a:lvl7pPr>
            <a:lvl8pPr marL="2400000" indent="0" algn="ctr">
              <a:buNone/>
              <a:defRPr sz="1500"/>
            </a:lvl8pPr>
            <a:lvl9pPr marL="2742857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2" indent="-127382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0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" y="5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2" y="445775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6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4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57" tIns="342857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" y="3856176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6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5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4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75" indent="0" algn="ctr">
              <a:buNone/>
              <a:defRPr sz="21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8" indent="-12738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48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3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445773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4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2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75" tIns="342875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" y="3856174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4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3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2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4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1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95245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7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445770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1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29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900" tIns="3429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3856171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1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89" y="4400550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05979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" y="7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5" y="445777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9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7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48" tIns="342848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48" indent="0">
              <a:buNone/>
              <a:defRPr sz="2100"/>
            </a:lvl2pPr>
            <a:lvl3pPr marL="685698" indent="0">
              <a:buNone/>
              <a:defRPr sz="1800"/>
            </a:lvl3pPr>
            <a:lvl4pPr marL="1028547" indent="0">
              <a:buNone/>
              <a:defRPr sz="1500"/>
            </a:lvl4pPr>
            <a:lvl5pPr marL="1371396" indent="0">
              <a:buNone/>
              <a:defRPr sz="1500"/>
            </a:lvl5pPr>
            <a:lvl6pPr marL="1714247" indent="0">
              <a:buNone/>
              <a:defRPr sz="1500"/>
            </a:lvl6pPr>
            <a:lvl7pPr marL="2057093" indent="0">
              <a:buNone/>
              <a:defRPr sz="1500"/>
            </a:lvl7pPr>
            <a:lvl8pPr marL="2399940" indent="0">
              <a:buNone/>
              <a:defRPr sz="1500"/>
            </a:lvl8pPr>
            <a:lvl9pPr marL="2742788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" y="3856178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8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3" y="4400556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5"/>
            <a:ext cx="1971675" cy="44231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1" tIns="34289" rIns="68571" bIns="34289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1" tIns="34289" rIns="68571" bIns="342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9" y="4873500"/>
            <a:ext cx="719351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7" y="4873500"/>
            <a:ext cx="717599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685698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698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7994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33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72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10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7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5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32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11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4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9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96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93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4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78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3" tIns="34289" rIns="68573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3" tIns="34289" rIns="68573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6" y="4873500"/>
            <a:ext cx="719351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4" y="4873500"/>
            <a:ext cx="717599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l" defTabSz="685715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15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01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44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86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28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97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8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6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43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6" tIns="34289" rIns="68576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4" y="4873500"/>
            <a:ext cx="719351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2" y="4873500"/>
            <a:ext cx="717599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1" y="4873500"/>
            <a:ext cx="719351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29" y="4873500"/>
            <a:ext cx="717599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3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PubSubHubbub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Wikidata.lib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821391" y="4548231"/>
            <a:ext cx="3802357" cy="307573"/>
          </a:xfrm>
          <a:prstGeom prst="rect">
            <a:avLst/>
          </a:prstGeom>
        </p:spPr>
        <p:txBody>
          <a:bodyPr vert="horz" lIns="68571" tIns="34289" rIns="68571" bIns="34289" rtlCol="0" anchor="t">
            <a:normAutofit/>
          </a:bodyPr>
          <a:lstStyle>
            <a:lvl1pPr>
              <a:lnSpc>
                <a:spcPct val="85000"/>
              </a:lnSpc>
              <a:spcBef>
                <a:spcPct val="0"/>
              </a:spcBef>
              <a:buNone/>
              <a:defRPr sz="4500" spc="-53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400" dirty="0">
                <a:latin typeface="NeoSans"/>
              </a:rPr>
              <a:t>Sebastian Brückner, Alexander Lehmann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97687" y="4548230"/>
            <a:ext cx="1069511" cy="307770"/>
          </a:xfrm>
          <a:prstGeom prst="rect">
            <a:avLst/>
          </a:prstGeom>
          <a:noFill/>
        </p:spPr>
        <p:txBody>
          <a:bodyPr wrap="none" lIns="91434" tIns="45717" rIns="91434" bIns="45717" rtlCol="0" anchor="t">
            <a:spAutoFit/>
          </a:bodyPr>
          <a:lstStyle/>
          <a:p>
            <a:r>
              <a:rPr lang="de-DE" spc="-53" dirty="0">
                <a:solidFill>
                  <a:schemeClr val="accent4"/>
                </a:solidFill>
                <a:latin typeface="NeoSans"/>
                <a:ea typeface="+mj-ea"/>
                <a:cs typeface="+mj-cs"/>
              </a:rPr>
              <a:t>13.03.2014</a:t>
            </a:r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en-US" dirty="0"/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580" y="995363"/>
            <a:ext cx="5034840" cy="3560762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678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Why do we test</a:t>
            </a:r>
            <a:r>
              <a:rPr lang="de-DE" sz="1800" dirty="0" smtClean="0"/>
              <a:t>?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W</a:t>
            </a:r>
            <a:r>
              <a:rPr lang="en-US" sz="1800" dirty="0" smtClean="0"/>
              <a:t>orks </a:t>
            </a:r>
            <a:r>
              <a:rPr lang="en-US" sz="1800" dirty="0"/>
              <a:t>as </a:t>
            </a:r>
            <a:r>
              <a:rPr lang="en-US" sz="1800" dirty="0" smtClean="0"/>
              <a:t>expected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</a:t>
            </a:r>
            <a:r>
              <a:rPr lang="en-US" sz="1800" dirty="0" smtClean="0"/>
              <a:t>o </a:t>
            </a:r>
            <a:r>
              <a:rPr lang="en-US" sz="1800" dirty="0"/>
              <a:t>not destroy other parts of the </a:t>
            </a:r>
            <a:r>
              <a:rPr lang="en-US" sz="1800" dirty="0" smtClean="0"/>
              <a:t>software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</a:t>
            </a:r>
            <a:r>
              <a:rPr lang="en-US" sz="1800" dirty="0" smtClean="0"/>
              <a:t>eets design requirements 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4065908"/>
            <a:ext cx="5953913" cy="394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2673630"/>
            <a:ext cx="5953913" cy="1392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504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Mediawiki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8807" y="4351022"/>
            <a:ext cx="4475748" cy="22000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http://www.mediawiki.org/wiki/File:GitWorkflow.svg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3074" name="Picture 2" descr="File:GitWorkflow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499" y="794883"/>
            <a:ext cx="4547055" cy="3479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26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PHPUnit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dirty="0" smtClean="0"/>
              <a:t>﻿</a:t>
            </a:r>
            <a:r>
              <a:rPr lang="en-US" sz="1600" dirty="0"/>
              <a:t>T</a:t>
            </a:r>
            <a:r>
              <a:rPr lang="en-US" sz="1600" dirty="0" smtClean="0"/>
              <a:t>esting</a:t>
            </a:r>
            <a:r>
              <a:rPr lang="de-DE" sz="1600" dirty="0" smtClean="0"/>
              <a:t> </a:t>
            </a:r>
            <a:r>
              <a:rPr lang="en-US" sz="1600" dirty="0" smtClean="0"/>
              <a:t>framework</a:t>
            </a:r>
            <a:r>
              <a:rPr lang="de-DE" sz="1600" dirty="0" smtClean="0"/>
              <a:t> </a:t>
            </a:r>
            <a:r>
              <a:rPr lang="en-US" sz="1600" dirty="0" smtClean="0"/>
              <a:t>for</a:t>
            </a:r>
            <a:r>
              <a:rPr lang="de-DE" sz="1600" dirty="0" smtClean="0"/>
              <a:t> PHP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﻿Instance of the </a:t>
            </a:r>
            <a:r>
              <a:rPr lang="en-US" sz="1600" dirty="0" err="1" smtClean="0"/>
              <a:t>xUnit</a:t>
            </a:r>
            <a:r>
              <a:rPr lang="en-US" sz="1600" dirty="0" smtClean="0"/>
              <a:t> architecture</a:t>
            </a:r>
            <a:endParaRPr lang="de-DE" sz="1600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Conventions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The tests for a class “Class” go into a class “</a:t>
            </a:r>
            <a:r>
              <a:rPr lang="en-US" sz="1600" dirty="0" err="1" smtClean="0"/>
              <a:t>ClassTest</a:t>
            </a:r>
            <a:r>
              <a:rPr lang="en-US" sz="1600" dirty="0" smtClean="0"/>
              <a:t>”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/>
              <a:t>ClassTest</a:t>
            </a:r>
            <a:r>
              <a:rPr lang="en-US" sz="1600" dirty="0" smtClean="0"/>
              <a:t> inherits from </a:t>
            </a:r>
            <a:r>
              <a:rPr lang="en-US" sz="1600" dirty="0" err="1" smtClean="0"/>
              <a:t>PHPUnit_Framework_TestCase</a:t>
            </a:r>
            <a:endParaRPr lang="en-US" sz="1600" dirty="0" smtClean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Each test methods has an assertion methods </a:t>
            </a:r>
          </a:p>
          <a:p>
            <a:pPr marL="0" indent="0">
              <a:buNone/>
            </a:pPr>
            <a:endParaRPr lang="en-US" sz="1700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2" descr="http://tech.enekochan.com/wp-content/uploads/2013/07/PHPUnit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790" y="1817108"/>
            <a:ext cx="2633197" cy="217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75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eoSans" pitchFamily="50" charset="0"/>
              </a:rPr>
              <a:t>What </a:t>
            </a:r>
            <a:r>
              <a:rPr lang="en-US" dirty="0" smtClean="0">
                <a:latin typeface="NeoSans" pitchFamily="50" charset="0"/>
              </a:rPr>
              <a:t>Do </a:t>
            </a:r>
            <a:r>
              <a:rPr lang="en-US" dirty="0">
                <a:latin typeface="NeoSans" pitchFamily="50" charset="0"/>
              </a:rPr>
              <a:t>W</a:t>
            </a:r>
            <a:r>
              <a:rPr lang="en-US" dirty="0" smtClean="0">
                <a:latin typeface="NeoSans" pitchFamily="50" charset="0"/>
              </a:rPr>
              <a:t>e </a:t>
            </a:r>
            <a:r>
              <a:rPr lang="en-US" dirty="0">
                <a:latin typeface="NeoSans" pitchFamily="50" charset="0"/>
              </a:rPr>
              <a:t>T</a:t>
            </a:r>
            <a:r>
              <a:rPr lang="en-US" dirty="0" smtClean="0">
                <a:latin typeface="NeoSans" pitchFamily="50" charset="0"/>
              </a:rPr>
              <a:t>est</a:t>
            </a:r>
            <a:r>
              <a:rPr lang="en-US" dirty="0">
                <a:latin typeface="+mn-lt"/>
              </a:rPr>
              <a:t>?</a:t>
            </a:r>
            <a:endParaRPr lang="de-DE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onPageContentSaveComplete</a:t>
            </a:r>
            <a:r>
              <a:rPr lang="en-US" sz="1700" dirty="0" smtClean="0"/>
              <a:t> – creation of the publishing job</a:t>
            </a:r>
            <a:r>
              <a:rPr lang="de-DE" sz="1500" dirty="0" smtClean="0"/>
              <a:t>	</a:t>
            </a:r>
            <a:endParaRPr lang="en-US" sz="15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Database </a:t>
            </a:r>
            <a:r>
              <a:rPr lang="en-US" sz="1600" dirty="0" smtClean="0"/>
              <a:t>mockup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* @group Database</a:t>
            </a:r>
          </a:p>
          <a:p>
            <a:pPr marL="837840" lvl="6" indent="0">
              <a:buNone/>
            </a:pP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PubSubHubbubTest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extends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MediaWikiLangTestCase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500" dirty="0"/>
              <a:t>Create a </a:t>
            </a:r>
            <a:r>
              <a:rPr lang="en-US" sz="1500" dirty="0"/>
              <a:t>test article with a  base revision 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$title = Title::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newFromText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 "text"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$article = new Article( $title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baseRevId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150876" lvl="1" indent="0">
              <a:buNone/>
            </a:pPr>
            <a:endParaRPr lang="de-DE" sz="17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45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</a:t>
            </a:r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T</a:t>
            </a:r>
            <a:r>
              <a:rPr lang="en-US" dirty="0" smtClean="0"/>
              <a:t>est</a:t>
            </a:r>
            <a:r>
              <a:rPr lang="en-US" dirty="0" smtClean="0">
                <a:latin typeface="+mn-lt"/>
              </a:rPr>
              <a:t>?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>
              <a:buFont typeface="Arial" panose="020B0604020202020204" pitchFamily="34" charset="0"/>
              <a:buChar char="•"/>
            </a:pPr>
            <a:endParaRPr lang="de-DE" sz="1600" dirty="0" smtClean="0">
              <a:latin typeface="NeoSans" pitchFamily="50" charset="0"/>
              <a:cs typeface="Consolas" panose="020B0609020204030204" pitchFamily="49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600" dirty="0" smtClean="0">
                <a:cs typeface="Consolas" panose="020B0609020204030204" pitchFamily="49" charset="0"/>
              </a:rPr>
              <a:t>Check </a:t>
            </a:r>
            <a:r>
              <a:rPr lang="en-US" sz="1600" dirty="0" smtClean="0">
                <a:cs typeface="Consolas" panose="020B0609020204030204" pitchFamily="49" charset="0"/>
              </a:rPr>
              <a:t>job</a:t>
            </a:r>
            <a:r>
              <a:rPr lang="de-DE" sz="1600" dirty="0" smtClean="0">
                <a:cs typeface="Consolas" panose="020B0609020204030204" pitchFamily="49" charset="0"/>
              </a:rPr>
              <a:t> </a:t>
            </a:r>
            <a:r>
              <a:rPr lang="en-US" sz="1600" dirty="0">
                <a:cs typeface="Consolas" panose="020B0609020204030204" pitchFamily="49" charset="0"/>
              </a:rPr>
              <a:t>table </a:t>
            </a:r>
            <a:r>
              <a:rPr lang="de-DE" sz="1600" dirty="0">
                <a:cs typeface="Consolas" panose="020B0609020204030204" pitchFamily="49" charset="0"/>
              </a:rPr>
              <a:t> 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$row = [ [ 0 ] ];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$this-&gt;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assertSelect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 "job", "count(*)", "", $row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37840" lvl="6" indent="0">
              <a:buNone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 smtClean="0"/>
              <a:t>Generation</a:t>
            </a:r>
            <a:r>
              <a:rPr lang="en-US" sz="1600" dirty="0" smtClean="0"/>
              <a:t> </a:t>
            </a:r>
            <a:r>
              <a:rPr lang="en-US" sz="1600" dirty="0"/>
              <a:t>of the link </a:t>
            </a:r>
            <a:r>
              <a:rPr lang="en-US" sz="1600" dirty="0" smtClean="0"/>
              <a:t>headers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 smtClean="0"/>
              <a:t>String comparison</a:t>
            </a:r>
          </a:p>
          <a:p>
            <a:pPr marL="150876" lvl="1" indent="0">
              <a:buNone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1600" dirty="0" smtClean="0"/>
              <a:t>(</a:t>
            </a:r>
            <a:r>
              <a:rPr lang="en-US" sz="1600" dirty="0"/>
              <a:t>P</a:t>
            </a:r>
            <a:r>
              <a:rPr lang="en-US" sz="1600" dirty="0" smtClean="0"/>
              <a:t>ublishing </a:t>
            </a:r>
            <a:r>
              <a:rPr lang="en-US" sz="1600" dirty="0"/>
              <a:t>of changes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2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Customer </a:t>
            </a:r>
            <a:r>
              <a:rPr lang="en-US" dirty="0" smtClean="0"/>
              <a:t>Reports - </a:t>
            </a:r>
            <a:r>
              <a:rPr lang="en-US" dirty="0" err="1" smtClean="0"/>
              <a:t>DBpedia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Currently</a:t>
            </a:r>
            <a:r>
              <a:rPr lang="de-DE" sz="1800" dirty="0" smtClean="0"/>
              <a:t> u</a:t>
            </a:r>
            <a:r>
              <a:rPr lang="en-US" sz="1800" dirty="0" smtClean="0"/>
              <a:t>se</a:t>
            </a:r>
            <a:r>
              <a:rPr lang="de-DE" sz="1800" dirty="0" smtClean="0"/>
              <a:t> ﻿OAI-PMH</a:t>
            </a: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Requirements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Mirroring of all entities 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Metadata of changes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Subscriber client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As many </a:t>
            </a:r>
            <a:r>
              <a:rPr lang="en-US" sz="1800" dirty="0"/>
              <a:t>output formats as </a:t>
            </a:r>
            <a:r>
              <a:rPr lang="en-US" sz="1800" dirty="0" smtClean="0"/>
              <a:t>possible</a:t>
            </a:r>
          </a:p>
          <a:p>
            <a:pPr lvl="2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de-DE" sz="1500" dirty="0" smtClean="0"/>
              <a:t>Wiki Markup </a:t>
            </a:r>
            <a:r>
              <a:rPr lang="en-US" sz="1500" dirty="0" smtClean="0"/>
              <a:t>unnecessary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054" name="Picture 6" descr="http://upload.wikimedia.org/wikipedia/commons/thumb/7/73/DBpediaLogo.svg/1000px-DBpediaLogo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143" y="1554036"/>
            <a:ext cx="3015347" cy="185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72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Protocol I</a:t>
            </a:r>
            <a:r>
              <a:rPr lang="en-US" dirty="0" smtClean="0"/>
              <a:t>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Originally for RSS-Feeds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>
                <a:sym typeface="Wingdings" panose="05000000000000000000" pitchFamily="2" charset="2"/>
              </a:rPr>
              <a:t>resource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URL </a:t>
            </a:r>
            <a:r>
              <a:rPr lang="en-US" dirty="0" smtClean="0">
                <a:sym typeface="Wingdings" panose="05000000000000000000" pitchFamily="2" charset="2"/>
              </a:rPr>
              <a:t>for all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New URL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 smtClean="0">
                <a:sym typeface="Wingdings" panose="05000000000000000000" pitchFamily="2" charset="2"/>
              </a:rPr>
              <a:t> all </a:t>
            </a:r>
            <a:r>
              <a:rPr lang="de-DE" dirty="0" err="1" smtClean="0">
                <a:sym typeface="Wingdings" panose="05000000000000000000" pitchFamily="2" charset="2"/>
              </a:rPr>
              <a:t>output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formats</a:t>
            </a:r>
            <a:endParaRPr lang="de-DE" dirty="0" smtClean="0">
              <a:sym typeface="Wingdings" panose="05000000000000000000" pitchFamily="2" charset="2"/>
            </a:endParaRPr>
          </a:p>
          <a:p>
            <a:pPr marL="150876" lvl="1" indent="0">
              <a:buNone/>
            </a:pPr>
            <a:endParaRPr lang="en-US" dirty="0" smtClean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No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metadata</a:t>
            </a:r>
            <a:endParaRPr lang="de-DE" dirty="0" smtClean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Insert, </a:t>
            </a:r>
            <a:r>
              <a:rPr lang="en-US" dirty="0" smtClean="0">
                <a:sym typeface="Wingdings" panose="05000000000000000000" pitchFamily="2" charset="2"/>
              </a:rPr>
              <a:t>deletes, changes indistinguishable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Wikipage</a:t>
            </a:r>
            <a:r>
              <a:rPr lang="de-DE" dirty="0" smtClean="0">
                <a:sym typeface="Wingdings" panose="05000000000000000000" pitchFamily="2" charset="2"/>
              </a:rPr>
              <a:t> URL 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≠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URL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cs typeface="Times New Roman"/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cs typeface="Times New Roman"/>
                <a:sym typeface="Wingdings" panose="05000000000000000000" pitchFamily="2" charset="2"/>
              </a:rPr>
              <a:t>Groups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of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resources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not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supported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Performans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issues</a:t>
            </a:r>
            <a:endParaRPr lang="de-DE" dirty="0" smtClean="0">
              <a:sym typeface="Wingdings" panose="05000000000000000000" pitchFamily="2" charset="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2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</a:t>
            </a:r>
            <a:r>
              <a:rPr lang="de-DE" dirty="0" smtClean="0"/>
              <a:t>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Publisher is connected  with the export interface of </a:t>
            </a:r>
            <a:r>
              <a:rPr lang="en-US" sz="1600" dirty="0" err="1" smtClean="0"/>
              <a:t>MediaWiki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</a:t>
            </a:r>
            <a:r>
              <a:rPr lang="en-US" sz="1600" dirty="0" smtClean="0"/>
              <a:t>ubscriber is connected with the import interface of </a:t>
            </a:r>
            <a:r>
              <a:rPr lang="de-DE" sz="1600" dirty="0" err="1" smtClean="0"/>
              <a:t>MediaWiki</a:t>
            </a: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Only publish changes of all resources and changes of a single resource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cs typeface="Times New Roman"/>
                <a:sym typeface="Wingdings" panose="05000000000000000000" pitchFamily="2" charset="2"/>
              </a:rPr>
              <a:t>Groups support can be implemented by subscribers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1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2900" y="995246"/>
            <a:ext cx="6002703" cy="356024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Composer is a PHP dependency management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Vision at </a:t>
            </a:r>
            <a:r>
              <a:rPr lang="de-DE" dirty="0" err="1" smtClean="0"/>
              <a:t>MediaWiki</a:t>
            </a:r>
            <a:r>
              <a:rPr lang="de-DE" dirty="0" smtClean="0"/>
              <a:t>: </a:t>
            </a:r>
            <a:r>
              <a:rPr lang="de-DE" dirty="0" err="1" smtClean="0"/>
              <a:t>Declare</a:t>
            </a:r>
            <a:r>
              <a:rPr lang="de-DE" dirty="0" smtClean="0"/>
              <a:t> </a:t>
            </a:r>
            <a:r>
              <a:rPr lang="de-DE" dirty="0" err="1" smtClean="0"/>
              <a:t>required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:</a:t>
            </a:r>
          </a:p>
          <a:p>
            <a:pPr marL="717550" indent="0">
              <a:buNone/>
              <a:tabLst>
                <a:tab pos="898525" algn="l"/>
                <a:tab pos="1079500" algn="l"/>
              </a:tabLst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 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"bp2013n2/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…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Run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composer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All </a:t>
            </a:r>
            <a:r>
              <a:rPr lang="de-DE" dirty="0" err="1" smtClean="0"/>
              <a:t>declared</a:t>
            </a:r>
            <a:r>
              <a:rPr lang="de-DE" dirty="0" smtClean="0"/>
              <a:t> </a:t>
            </a:r>
            <a:r>
              <a:rPr lang="de-DE" dirty="0" err="1" smtClean="0"/>
              <a:t>MediaWiki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downloaded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installed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But: </a:t>
            </a:r>
            <a:r>
              <a:rPr lang="de-DE" dirty="0" err="1" smtClean="0"/>
              <a:t>We‘re</a:t>
            </a:r>
            <a:r>
              <a:rPr lang="de-DE" dirty="0" smtClean="0"/>
              <a:t> not </a:t>
            </a:r>
            <a:r>
              <a:rPr lang="de-DE" dirty="0" err="1" smtClean="0"/>
              <a:t>quite</a:t>
            </a:r>
            <a:r>
              <a:rPr lang="de-DE" dirty="0" smtClean="0"/>
              <a:t> </a:t>
            </a: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r>
              <a:rPr lang="de-DE" dirty="0" smtClean="0"/>
              <a:t>.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603" y="995246"/>
            <a:ext cx="2456125" cy="291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99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de-DE" dirty="0" smtClean="0"/>
              <a:t>The </a:t>
            </a:r>
            <a:r>
              <a:rPr lang="de-DE" dirty="0"/>
              <a:t>P</a:t>
            </a:r>
            <a:r>
              <a:rPr lang="de-DE" dirty="0" smtClean="0"/>
              <a:t>rotocol</a:t>
            </a:r>
            <a:endParaRPr lang="en-US" dirty="0" smtClean="0"/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Implementation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Tests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Customer Reports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Protocol Issues</a:t>
            </a:r>
            <a:endParaRPr lang="en-US" dirty="0"/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Composer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PubSubHubbub | Wikidata.lib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composer.json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WMDE‘s</a:t>
            </a:r>
            <a:r>
              <a:rPr lang="de-DE" dirty="0" smtClean="0"/>
              <a:t> </a:t>
            </a:r>
            <a:r>
              <a:rPr lang="de-DE" dirty="0" err="1" smtClean="0"/>
              <a:t>wish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Composer,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added</a:t>
            </a:r>
            <a:r>
              <a:rPr lang="de-DE" dirty="0" smtClean="0"/>
              <a:t> Composer </a:t>
            </a:r>
            <a:r>
              <a:rPr lang="de-DE" dirty="0" err="1" smtClean="0"/>
              <a:t>support</a:t>
            </a:r>
            <a:r>
              <a:rPr lang="de-DE" dirty="0" smtClean="0"/>
              <a:t>:</a:t>
            </a:r>
          </a:p>
          <a:p>
            <a:pPr marL="717550" indent="0">
              <a:lnSpc>
                <a:spcPct val="125000"/>
              </a:lnSpc>
              <a:spcBef>
                <a:spcPts val="1200"/>
              </a:spcBef>
              <a:spcAft>
                <a:spcPts val="900"/>
              </a:spcAft>
              <a:buNone/>
              <a:tabLst>
                <a:tab pos="898525" algn="l"/>
              </a:tabLst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"bp2013n2/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"type":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-extension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description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Allows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publishing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changes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a PubSubHubbub hub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keywords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["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"push",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wikidata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"],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homepage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"https://www.mediawiki.org/wiki/Extension:PubSubHubbub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"GPL-2.0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+",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Installing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r>
              <a:rPr lang="de-DE" dirty="0" smtClean="0"/>
              <a:t> on a </a:t>
            </a:r>
            <a:r>
              <a:rPr lang="de-DE" dirty="0" err="1" smtClean="0"/>
              <a:t>MediaWiki</a:t>
            </a:r>
            <a:r>
              <a:rPr lang="de-DE" dirty="0" smtClean="0"/>
              <a:t> ist just 1 </a:t>
            </a:r>
            <a:r>
              <a:rPr lang="de-DE" dirty="0" err="1" smtClean="0"/>
              <a:t>line</a:t>
            </a:r>
            <a:r>
              <a:rPr lang="de-DE" dirty="0" smtClean="0"/>
              <a:t> in </a:t>
            </a:r>
            <a:r>
              <a:rPr lang="de-DE" dirty="0" err="1" smtClean="0"/>
              <a:t>composer.json</a:t>
            </a:r>
            <a:r>
              <a:rPr lang="de-DE" dirty="0" smtClean="0"/>
              <a:t>!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33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publishes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b="1" dirty="0" err="1" smtClean="0"/>
              <a:t>everything</a:t>
            </a:r>
            <a:r>
              <a:rPr lang="de-DE" dirty="0" smtClean="0"/>
              <a:t> (e.g. </a:t>
            </a:r>
            <a:r>
              <a:rPr lang="de-DE" dirty="0" err="1" smtClean="0"/>
              <a:t>using</a:t>
            </a:r>
            <a:r>
              <a:rPr lang="de-DE" dirty="0" smtClean="0"/>
              <a:t> </a:t>
            </a:r>
            <a:r>
              <a:rPr lang="de-DE" dirty="0" err="1" smtClean="0"/>
              <a:t>RecentChanges</a:t>
            </a:r>
            <a:r>
              <a:rPr lang="de-DE" dirty="0" smtClean="0"/>
              <a:t> API)</a:t>
            </a:r>
            <a:endParaRPr lang="de-DE" b="1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Figure</a:t>
            </a:r>
            <a:r>
              <a:rPr lang="de-DE" dirty="0" smtClean="0"/>
              <a:t> out hub </a:t>
            </a:r>
            <a:r>
              <a:rPr lang="de-DE" dirty="0" err="1" smtClean="0"/>
              <a:t>deployment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Either</a:t>
            </a:r>
            <a:r>
              <a:rPr lang="de-DE" dirty="0" smtClean="0"/>
              <a:t> </a:t>
            </a:r>
            <a:r>
              <a:rPr lang="de-DE" dirty="0" err="1" smtClean="0"/>
              <a:t>WikiMedia</a:t>
            </a:r>
            <a:r>
              <a:rPr lang="de-DE" dirty="0" smtClean="0"/>
              <a:t> </a:t>
            </a:r>
            <a:r>
              <a:rPr lang="de-DE" dirty="0" err="1" smtClean="0"/>
              <a:t>hosts</a:t>
            </a:r>
            <a:r>
              <a:rPr lang="de-DE" dirty="0" smtClean="0"/>
              <a:t> an </a:t>
            </a:r>
            <a:r>
              <a:rPr lang="de-DE" dirty="0" err="1" smtClean="0"/>
              <a:t>own</a:t>
            </a:r>
            <a:r>
              <a:rPr lang="de-DE" dirty="0" smtClean="0"/>
              <a:t> hub (</a:t>
            </a:r>
            <a:r>
              <a:rPr lang="de-DE" dirty="0" err="1" smtClean="0"/>
              <a:t>reimplement</a:t>
            </a:r>
            <a:r>
              <a:rPr lang="de-DE" dirty="0" smtClean="0"/>
              <a:t>?)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Ask</a:t>
            </a:r>
            <a:r>
              <a:rPr lang="de-DE" dirty="0" smtClean="0"/>
              <a:t> Google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they‘re</a:t>
            </a:r>
            <a:r>
              <a:rPr lang="de-DE" dirty="0" smtClean="0"/>
              <a:t> ok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load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Finish  </a:t>
            </a:r>
            <a:r>
              <a:rPr lang="de-DE" dirty="0" err="1" smtClean="0"/>
              <a:t>unit</a:t>
            </a:r>
            <a:r>
              <a:rPr lang="de-DE" dirty="0" smtClean="0"/>
              <a:t> </a:t>
            </a:r>
            <a:r>
              <a:rPr lang="de-DE" dirty="0" err="1" smtClean="0"/>
              <a:t>tests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Jenkins </a:t>
            </a:r>
            <a:r>
              <a:rPr lang="de-DE" dirty="0" err="1" smtClean="0"/>
              <a:t>integration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Write Puppet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Questions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97" y="-266043"/>
            <a:ext cx="5409543" cy="540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83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PubSubHubbub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PubSubHubbub | Wikidata.lib | BrÜckner, Lehmann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184" y="1369274"/>
            <a:ext cx="6829633" cy="3429492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7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a 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Request </a:t>
            </a:r>
            <a:r>
              <a:rPr lang="en-US" dirty="0" smtClean="0"/>
              <a:t>contains the following data</a:t>
            </a:r>
            <a:r>
              <a:rPr lang="de-DE" dirty="0" smtClean="0"/>
              <a:t>:</a:t>
            </a:r>
            <a:endParaRPr lang="de-DE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hub.mode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publish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Resources need special HTTP headers for identification:</a:t>
            </a:r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hub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8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Pushing to 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en-US" dirty="0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Request contains special HTTP </a:t>
            </a:r>
            <a:r>
              <a:rPr lang="en-US" dirty="0"/>
              <a:t>headers for </a:t>
            </a:r>
            <a:r>
              <a:rPr lang="en-US" dirty="0" smtClean="0"/>
              <a:t>identification of hub and resource:</a:t>
            </a:r>
            <a:endParaRPr lang="en-US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="hub"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X-Hub-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Signature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New </a:t>
            </a:r>
            <a:r>
              <a:rPr lang="de-DE" dirty="0" err="1" smtClean="0"/>
              <a:t>contents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body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request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2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Tasks of our </a:t>
            </a:r>
            <a:r>
              <a:rPr lang="en-US" dirty="0" err="1" smtClean="0"/>
              <a:t>MediaWiki</a:t>
            </a:r>
            <a:r>
              <a:rPr lang="en-US" dirty="0" smtClean="0"/>
              <a:t> extension: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Add Link HTTP headers to each article and </a:t>
            </a:r>
            <a:r>
              <a:rPr lang="en-US" dirty="0" err="1" smtClean="0"/>
              <a:t>Wikibase</a:t>
            </a:r>
            <a:r>
              <a:rPr lang="en-US" dirty="0" smtClean="0"/>
              <a:t> item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Send a publish event to the hub whenever anything changes</a:t>
            </a: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Currently, we fully support </a:t>
            </a:r>
            <a:r>
              <a:rPr lang="en-US" dirty="0" err="1"/>
              <a:t>MediaWiki</a:t>
            </a:r>
            <a:r>
              <a:rPr lang="en-US" dirty="0"/>
              <a:t> articles and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 the future, we will also support: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Creation of new articles /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Deletion of articles /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738" y="1069981"/>
            <a:ext cx="2573362" cy="214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1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Link Headers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ArticlePageDataAfter</a:t>
            </a:r>
            <a:r>
              <a:rPr lang="en-US" dirty="0" smtClean="0"/>
              <a:t> and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RawPageViewBeforeOutput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Detect type of page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article:</a:t>
            </a:r>
          </a:p>
          <a:p>
            <a:pPr marL="284163" lvl="1" indent="0">
              <a:buNone/>
            </a:pPr>
            <a:r>
              <a:rPr lang="en-US" dirty="0" smtClean="0"/>
              <a:t>Generate “raw” article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WikiData</a:t>
            </a:r>
            <a:r>
              <a:rPr lang="en-US" dirty="0" smtClean="0"/>
              <a:t> entity:</a:t>
            </a:r>
          </a:p>
          <a:p>
            <a:pPr marL="284163" lvl="1" indent="0">
              <a:buNone/>
            </a:pPr>
            <a:r>
              <a:rPr lang="en-US" dirty="0" smtClean="0"/>
              <a:t>Generate “</a:t>
            </a:r>
            <a:r>
              <a:rPr lang="en-US" dirty="0" err="1" smtClean="0"/>
              <a:t>Special:EntityData</a:t>
            </a:r>
            <a:r>
              <a:rPr lang="en-US" dirty="0" smtClean="0"/>
              <a:t>/Q1234”-like URL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Add </a:t>
            </a:r>
            <a:r>
              <a:rPr lang="de-DE" dirty="0" err="1" smtClean="0"/>
              <a:t>correct</a:t>
            </a:r>
            <a:r>
              <a:rPr lang="de-DE" dirty="0" smtClean="0"/>
              <a:t> Link </a:t>
            </a:r>
            <a:r>
              <a:rPr lang="de-DE" dirty="0" err="1" smtClean="0"/>
              <a:t>hea</a:t>
            </a:r>
            <a:r>
              <a:rPr lang="en-US" dirty="0" err="1" smtClean="0"/>
              <a:t>ders</a:t>
            </a:r>
            <a:r>
              <a:rPr lang="en-US" dirty="0" smtClean="0"/>
              <a:t> to the HTTP response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Content pushed to subscribers is either </a:t>
            </a:r>
            <a:r>
              <a:rPr lang="en-US" dirty="0" err="1" smtClean="0"/>
              <a:t>WikiMarkup</a:t>
            </a:r>
            <a:r>
              <a:rPr lang="en-US" dirty="0" smtClean="0"/>
              <a:t> (for articles) or JSON (for </a:t>
            </a:r>
            <a:r>
              <a:rPr lang="en-US" dirty="0" err="1" smtClean="0"/>
              <a:t>WikiData</a:t>
            </a:r>
            <a:r>
              <a:rPr lang="en-US" dirty="0" smtClean="0"/>
              <a:t> objects)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96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Detecting 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PageContentSaveComplete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Check if the contents have actually changed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Add a new job to the </a:t>
            </a:r>
            <a:r>
              <a:rPr lang="en-US" dirty="0" err="1" smtClean="0"/>
              <a:t>JobQueue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When 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90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2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3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powerpoint_hpi_cgs_wide.potx</Template>
  <TotalTime>0</TotalTime>
  <Words>794</Words>
  <Application>Microsoft Office PowerPoint</Application>
  <PresentationFormat>Bildschirmpräsentation (16:9)</PresentationFormat>
  <Paragraphs>227</Paragraphs>
  <Slides>22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4</vt:i4>
      </vt:variant>
      <vt:variant>
        <vt:lpstr>Folientitel</vt:lpstr>
      </vt:variant>
      <vt:variant>
        <vt:i4>22</vt:i4>
      </vt:variant>
    </vt:vector>
  </HeadingPairs>
  <TitlesOfParts>
    <vt:vector size="33" baseType="lpstr">
      <vt:lpstr>Arial</vt:lpstr>
      <vt:lpstr>Calibri</vt:lpstr>
      <vt:lpstr>Consolas</vt:lpstr>
      <vt:lpstr>Courier New</vt:lpstr>
      <vt:lpstr>NeoSans</vt:lpstr>
      <vt:lpstr>Times New Roman</vt:lpstr>
      <vt:lpstr>Wingdings</vt:lpstr>
      <vt:lpstr>Retrospect</vt:lpstr>
      <vt:lpstr>1_Retrospect</vt:lpstr>
      <vt:lpstr>2_Retrospect</vt:lpstr>
      <vt:lpstr>3_Retrospect</vt:lpstr>
      <vt:lpstr>PubSubHubbub</vt:lpstr>
      <vt:lpstr>PubSubHubbub</vt:lpstr>
      <vt:lpstr>PubSubHubbub</vt:lpstr>
      <vt:lpstr>Publishing a Change</vt:lpstr>
      <vt:lpstr>Identifying Resources</vt:lpstr>
      <vt:lpstr>Pushing to Subscribers</vt:lpstr>
      <vt:lpstr>Implementation</vt:lpstr>
      <vt:lpstr>Adding Link Headers</vt:lpstr>
      <vt:lpstr>Detecting Changes</vt:lpstr>
      <vt:lpstr>Demo</vt:lpstr>
      <vt:lpstr>Tests</vt:lpstr>
      <vt:lpstr>Mediawiki Workflow</vt:lpstr>
      <vt:lpstr>PHPUnit</vt:lpstr>
      <vt:lpstr>What Do We Test?</vt:lpstr>
      <vt:lpstr>What Do We Test?</vt:lpstr>
      <vt:lpstr>Customer Reports - DBpedia</vt:lpstr>
      <vt:lpstr>Protocol Issues</vt:lpstr>
      <vt:lpstr>Possible Solution</vt:lpstr>
      <vt:lpstr>Composer</vt:lpstr>
      <vt:lpstr>Our composer.json</vt:lpstr>
      <vt:lpstr>Deployment</vt:lpstr>
      <vt:lpstr>Questions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Daniel</dc:creator>
  <cp:lastModifiedBy>Brueckner, Sebastian</cp:lastModifiedBy>
  <cp:revision>50</cp:revision>
  <dcterms:created xsi:type="dcterms:W3CDTF">2013-01-28T08:16:57Z</dcterms:created>
  <dcterms:modified xsi:type="dcterms:W3CDTF">2014-03-13T11:23:47Z</dcterms:modified>
</cp:coreProperties>
</file>

<file path=docProps/thumbnail.jpeg>
</file>